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emf" ContentType="image/x-emf"/>
  <Default Extension="gif" ContentType="image/gi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8" Type="http://schemas.openxmlformats.org/officeDocument/2006/relationships/viewProps" Target="viewProps.xml" /><Relationship Id="rId3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40" Type="http://schemas.openxmlformats.org/officeDocument/2006/relationships/tableStyles" Target="tableStyles.xml" /><Relationship Id="rId39" Type="http://schemas.openxmlformats.org/officeDocument/2006/relationships/theme" Target="theme/theme1.xml" /></Relationships>
</file>

<file path=ppt/media/image1.png>
</file>

<file path=ppt/media/image11.gif>
</file>

<file path=ppt/media/image12.gif>
</file>

<file path=ppt/media/image2.png>
</file>

<file path=ppt/media/image3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emf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emf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emf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youtube.com/watch?v=Zbj-nyJyP-Q" TargetMode="Externa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emf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gif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gif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emf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gif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gif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witter.com/allison_horst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witter.com/allison_horst" TargetMode="Externa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Singular Value Decomposition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Vincent Guillemot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xtmp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readxl</a:t>
            </a:r>
            <a:r>
              <a:rPr>
                <a:solidFill>
                  <a:srgbClr val="4070A0"/>
                </a:solidFill>
                <a:latin typeface="Courier"/>
              </a:rPr>
              <a:t>::</a:t>
            </a:r>
            <a:r>
              <a:rPr>
                <a:solidFill>
                  <a:srgbClr val="06287E"/>
                </a:solidFill>
                <a:latin typeface="Courier"/>
              </a:rPr>
              <a:t>read_excel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"../data/simul.xlsx"</a:t>
            </a:r>
            <a:r>
              <a:rPr>
                <a:latin typeface="Courier"/>
              </a:rPr>
              <a:t>)</a:t>
            </a:r>
            <a:br/>
            <a:r>
              <a:rPr>
                <a:latin typeface="Courier"/>
              </a:rPr>
              <a:t>x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as.matrix</a:t>
            </a:r>
            <a:r>
              <a:rPr>
                <a:latin typeface="Courier"/>
              </a:rPr>
              <a:t>(xtmp[, </a:t>
            </a:r>
            <a:r>
              <a:rPr>
                <a:solidFill>
                  <a:srgbClr val="4070A0"/>
                </a:solidFill>
                <a:latin typeface="Courier"/>
              </a:rPr>
              <a:t>-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])</a:t>
            </a:r>
            <a:br/>
            <a:r>
              <a:rPr>
                <a:solidFill>
                  <a:srgbClr val="06287E"/>
                </a:solidFill>
                <a:latin typeface="Courier"/>
              </a:rPr>
              <a:t>rownames</a:t>
            </a:r>
            <a:r>
              <a:rPr>
                <a:latin typeface="Courier"/>
              </a:rPr>
              <a:t>(x)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xtmp</a:t>
            </a:r>
            <a:r>
              <a:rPr>
                <a:solidFill>
                  <a:srgbClr val="4070A0"/>
                </a:solidFill>
                <a:latin typeface="Courier"/>
              </a:rPr>
              <a:t>$</a:t>
            </a:r>
            <a:r>
              <a:rPr>
                <a:latin typeface="Courier"/>
              </a:rPr>
              <a:t>Ind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 screeplot</a:t>
            </a:r>
          </a:p>
        </p:txBody>
      </p:sp>
      <p:pic>
        <p:nvPicPr>
          <p:cNvPr descr="01_csvd_20240529_files/figure-pptx/scree-ex-1.em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 individual map</a:t>
            </a:r>
          </a:p>
        </p:txBody>
      </p:sp>
      <p:pic>
        <p:nvPicPr>
          <p:cNvPr descr="01_csvd_20240529_files/figure-pptx/individuals-ex-1.em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 circle of correlation</a:t>
            </a:r>
          </a:p>
        </p:txBody>
      </p:sp>
      <p:pic>
        <p:nvPicPr>
          <p:cNvPr descr="01_csvd_20240529_files/figure-pptx/variables-ex-1.em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Vocabulary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French versus English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“Aaaaah, mais ACP en fait c’est la PCA !”</a:t>
            </a:r>
          </a:p>
          <a:p>
            <a:pPr lvl="0" indent="0" marL="0">
              <a:buNone/>
            </a:pPr>
            <a:r>
              <a:rPr i="1"/>
              <a:t>(Anonymous student, after 6 hours of teaching PCA in French)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7800"/>
                <a:gridCol w="23876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English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French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PCA = principal component analysis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ACP = analyse en composantes principales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SVD = singular value decomposition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SVD = décomposition en valeurs singulières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EVD = eigenvalue decomposition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décomposition en éléments propres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ICA = independent component analysis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ICA = analyse en composantes indépendantes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MDS = multidimensional scaling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MDS = multidimensional scaling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 vocabulary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Base methods:</a:t>
                </a:r>
              </a:p>
              <a:p>
                <a:pPr lvl="0"/>
                <a:r>
                  <a:rPr>
                    <a:latin typeface="Courier"/>
                  </a:rPr>
                  <a:t>eigen</a:t>
                </a:r>
                <a:r>
                  <a:rPr/>
                  <a:t> for eigenvalue decomposition, </a:t>
                </a:r>
                <a:r>
                  <a:rPr>
                    <a:latin typeface="Courier"/>
                  </a:rPr>
                  <a:t>svd</a:t>
                </a:r>
                <a:r>
                  <a:rPr/>
                  <a:t> for singular value decomposition,</a:t>
                </a:r>
              </a:p>
              <a:p>
                <a:pPr lvl="0"/>
                <a:r>
                  <a:rPr>
                    <a:latin typeface="Courier"/>
                  </a:rPr>
                  <a:t>prcomp</a:t>
                </a:r>
                <a:r>
                  <a:rPr/>
                  <a:t> and </a:t>
                </a:r>
                <a:r>
                  <a:rPr>
                    <a:latin typeface="Courier"/>
                  </a:rPr>
                  <a:t>princomp</a:t>
                </a:r>
                <a:r>
                  <a:rPr/>
                  <a:t> for PCA,</a:t>
                </a:r>
              </a:p>
              <a:p>
                <a:pPr lvl="0"/>
                <a:r>
                  <a:rPr>
                    <a:latin typeface="Courier"/>
                  </a:rPr>
                  <a:t>biplot</a:t>
                </a:r>
              </a:p>
              <a:p>
                <a:pPr lvl="0" indent="0" marL="0">
                  <a:buNone/>
                </a:pPr>
                <a:r>
                  <a:rPr/>
                  <a:t>Nice packages:</a:t>
                </a:r>
              </a:p>
              <a:p>
                <a:pPr lvl="0"/>
                <a:r>
                  <a:rPr>
                    <a:latin typeface="Courier"/>
                  </a:rPr>
                  <a:t>FactoMineR</a:t>
                </a:r>
                <a:r>
                  <a:rPr/>
                  <a:t>: </a:t>
                </a:r>
                <a:r>
                  <a:rPr>
                    <a:latin typeface="Courier"/>
                  </a:rPr>
                  <a:t>PCA</a:t>
                </a:r>
                <a:r>
                  <a:rPr/>
                  <a:t>, </a:t>
                </a:r>
                <a:r>
                  <a:rPr>
                    <a:latin typeface="Courier"/>
                  </a:rPr>
                  <a:t>MFA</a:t>
                </a:r>
                <a:r>
                  <a:rPr/>
                  <a:t>, </a:t>
                </a:r>
                <a:r>
                  <a:rPr>
                    <a:latin typeface="Courier"/>
                  </a:rPr>
                  <a:t>CA</a:t>
                </a:r>
                <a:r>
                  <a:rPr/>
                  <a:t>, </a:t>
                </a:r>
                <a:r>
                  <a:rPr>
                    <a:latin typeface="Courier"/>
                  </a:rPr>
                  <a:t>MCA</a:t>
                </a:r>
                <a:r>
                  <a:rPr/>
                  <a:t> and associates. In earlier versions, the graphs were “crude”…</a:t>
                </a:r>
              </a:p>
              <a:p>
                <a:pPr lvl="0"/>
                <a:r>
                  <a:rPr>
                    <a:latin typeface="Courier"/>
                  </a:rPr>
                  <a:t>factoextra</a:t>
                </a:r>
                <a:r>
                  <a:rPr/>
                  <a:t>: “helper” package to make beautiful plots, and much more!</a:t>
                </a:r>
              </a:p>
              <a:p>
                <a:pPr lvl="0"/>
                <a:r>
                  <a:rPr>
                    <a:latin typeface="Courier"/>
                  </a:rPr>
                  <a:t>ade4</a:t>
                </a:r>
                <a:r>
                  <a:rPr/>
                  <a:t>: more than “one block” type of analyses. Made by ecologists so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PCOA, coinertia analysis, STATIS, etc.</a:t>
                </a:r>
              </a:p>
              <a:p>
                <a:pPr lvl="0"/>
                <a:r>
                  <a:rPr>
                    <a:latin typeface="Courier"/>
                  </a:rPr>
                  <a:t>ExPosition</a:t>
                </a:r>
                <a:r>
                  <a:rPr/>
                  <a:t>: made for psychometricians (they like PLS)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And a few nice books and papers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books and papers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little bit of Math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(non-universal) Conventions: matrices and vectors are </a:t>
                </a:r>
                <a:r>
                  <a:rPr b="1"/>
                  <a:t>bold</a:t>
                </a:r>
              </a:p>
              <a:p>
                <a:pPr lvl="0"/>
                <a14:m>
                  <m:oMath xmlns:m="http://schemas.openxmlformats.org/officeDocument/2006/math">
                    <m:r>
                      <m:t>I</m:t>
                    </m:r>
                  </m:oMath>
                </a14:m>
                <a:r>
                  <a:rPr/>
                  <a:t> = number of observations,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 = number of variables (only quantitative)</a:t>
                </a:r>
              </a:p>
              <a:p>
                <a:pPr lvl="0"/>
                <a14:m>
                  <m:oMath xmlns:m="http://schemas.openxmlformats.org/officeDocument/2006/math">
                    <m:r>
                      <m:t>i</m:t>
                    </m:r>
                  </m:oMath>
                </a14:m>
                <a:r>
                  <a:rPr/>
                  <a:t> for an individual observation, and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 for a single variable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X</m:t>
                    </m:r>
                  </m:oMath>
                </a14:m>
                <a:r>
                  <a:rPr/>
                  <a:t> = data matrix, with </a:t>
                </a:r>
                <a14:m>
                  <m:oMath xmlns:m="http://schemas.openxmlformats.org/officeDocument/2006/math">
                    <m:r>
                      <m:t>n</m:t>
                    </m:r>
                  </m:oMath>
                </a14:m>
                <a:r>
                  <a:rPr/>
                  <a:t> rows and </a:t>
                </a:r>
                <a14:m>
                  <m:oMath xmlns:m="http://schemas.openxmlformats.org/officeDocument/2006/math">
                    <m:r>
                      <m:t>p</m:t>
                    </m:r>
                  </m:oMath>
                </a14:m>
                <a:r>
                  <a:rPr/>
                  <a:t> columns, sometimes already centered, and scaled, to make our life easy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rPr>
                            <m:sty m:val="b"/>
                          </m:rPr>
                          <m:t>X</m:t>
                        </m:r>
                      </m:e>
                      <m:sub>
                        <m:r>
                          <m:t>j</m:t>
                        </m:r>
                      </m:sub>
                    </m:sSub>
                  </m:oMath>
                </a14:m>
                <a:r>
                  <a:rPr/>
                  <a:t> = variable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, and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th column of </a:t>
                </a:r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X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w</m:t>
                    </m:r>
                  </m:oMath>
                </a14:m>
                <a:r>
                  <a:rPr/>
                  <a:t> a set of weights</a:t>
                </a:r>
              </a:p>
            </p:txBody>
          </p:sp>
        </mc:Choice>
      </mc:AlternateContent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Some mental images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little detour: matrix multiplication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Take a pen and paper, and do this multiplication: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m>
                            <m:mPr>
                              <m:baseJc m:val="center"/>
                              <m:plcHide m:val="on"/>
                              <m:mcs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</m:mcs>
                            </m:mPr>
                            <m:mr>
                              <m:e>
                                <m:r>
                                  <m:t>1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m:t>−</m:t>
                                </m:r>
                                <m: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m:t>0</m:t>
                                </m:r>
                              </m:e>
                              <m:e>
                                <m: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m:t>2</m:t>
                                </m:r>
                              </m:e>
                              <m:e>
                                <m: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m:rPr>
                          <m:sty m:val="p"/>
                        </m:rPr>
                        <m:t>×</m:t>
                      </m:r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m>
                            <m:mPr>
                              <m:baseJc m:val="center"/>
                              <m:plcHide m:val="on"/>
                              <m:mcs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</m:mcs>
                            </m:mPr>
                            <m:mr>
                              <m:e>
                                <m:r>
                                  <m:t>1</m:t>
                                </m:r>
                              </m:e>
                              <m:e>
                                <m:r>
                                  <m:t>2</m:t>
                                </m:r>
                              </m:e>
                              <m:e>
                                <m:r>
                                  <m:t>3</m:t>
                                </m:r>
                              </m:e>
                              <m:e>
                                <m:r>
                                  <m:t>4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m:t>−</m:t>
                                </m:r>
                                <m:r>
                                  <m:t>1</m:t>
                                </m:r>
                              </m:e>
                              <m:e>
                                <m:r>
                                  <m:t>0</m:t>
                                </m:r>
                              </m:e>
                              <m:e>
                                <m:r>
                                  <m:t>0</m:t>
                                </m:r>
                              </m:e>
                              <m:e>
                                <m: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>
                    <a:hlinkClick r:id="rId2"/>
                  </a:rPr>
                  <a:t>Cool video: 5 ways to see matrix multiplication</a:t>
                </a:r>
              </a:p>
            </p:txBody>
          </p:sp>
        </mc:Choice>
      </mc:AlternateContent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PCA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1270000">
                  <a:buNone/>
                </a:pPr>
                <a:r>
                  <a:rPr sz="2000"/>
                  <a:t>“Find a linear combination of the columns of the data that would capture the most information.”</a:t>
                </a:r>
              </a:p>
              <a:p>
                <a:pPr lvl="0" indent="0" marL="0">
                  <a:buNone/>
                </a:pPr>
                <a:r>
                  <a:rPr/>
                  <a:t>In mathematical words, find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b"/>
                        </m:rPr>
                        <m:t>X</m:t>
                      </m:r>
                      <m:r>
                        <m:rPr>
                          <m:sty m:val="b"/>
                        </m:rPr>
                        <m:t>w</m:t>
                      </m:r>
                      <m:r>
                        <m:rPr>
                          <m:sty m:val="p"/>
                        </m:rPr>
                        <m:t>=</m:t>
                      </m:r>
                      <m:sSub>
                        <m:e>
                          <m:r>
                            <m:t>w</m:t>
                          </m:r>
                        </m:e>
                        <m:sub>
                          <m:r>
                            <m:t>1</m:t>
                          </m:r>
                        </m:sub>
                      </m:sSub>
                      <m:sSub>
                        <m:e>
                          <m:r>
                            <m:rPr>
                              <m:sty m:val="b"/>
                            </m:rPr>
                            <m:t>X</m:t>
                          </m:r>
                        </m:e>
                        <m:sub>
                          <m: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m:t>+</m:t>
                      </m:r>
                      <m:r>
                        <m:rPr>
                          <m:sty m:val="p"/>
                        </m:rPr>
                        <m:t>⋯</m:t>
                      </m:r>
                      <m:r>
                        <m:rPr>
                          <m:sty m:val="p"/>
                        </m:rPr>
                        <m:t>+</m:t>
                      </m:r>
                      <m:sSub>
                        <m:e>
                          <m:r>
                            <m:t>w</m:t>
                          </m:r>
                        </m:e>
                        <m:sub>
                          <m:r>
                            <m:t>p</m:t>
                          </m:r>
                        </m:sub>
                      </m:sSub>
                      <m:sSub>
                        <m:e>
                          <m:r>
                            <m:rPr>
                              <m:sty m:val="b"/>
                            </m:rPr>
                            <m:t>X</m:t>
                          </m:r>
                        </m:e>
                        <m:sub>
                          <m:r>
                            <m:t>p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that maximizes… wait a minute! What are the dimensions?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X</m:t>
                    </m:r>
                  </m:oMath>
                </a14:m>
                <a:r>
                  <a:rPr/>
                  <a:t>: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  <a:r>
                  <a:rPr/>
                  <a:t> rows and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 columns,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w</m:t>
                    </m:r>
                  </m:oMath>
                </a14:m>
                <a:r>
                  <a:rPr/>
                  <a:t>: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 rows and </a:t>
                </a:r>
                <a14:m>
                  <m:oMath xmlns:m="http://schemas.openxmlformats.org/officeDocument/2006/math">
                    <m:r>
                      <m:t>1</m:t>
                    </m:r>
                  </m:oMath>
                </a14:m>
                <a:r>
                  <a:rPr/>
                  <a:t> columns,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X</m:t>
                    </m:r>
                    <m:r>
                      <m:rPr>
                        <m:sty m:val="b"/>
                      </m:rPr>
                      <m:t>w</m:t>
                    </m:r>
                  </m:oMath>
                </a14:m>
                <a:r>
                  <a:rPr/>
                  <a:t>: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  <a:r>
                  <a:rPr/>
                  <a:t> rows and </a:t>
                </a:r>
                <a14:m>
                  <m:oMath xmlns:m="http://schemas.openxmlformats.org/officeDocument/2006/math">
                    <m:r>
                      <m:t>1</m:t>
                    </m:r>
                  </m:oMath>
                </a14:m>
                <a:r>
                  <a:rPr/>
                  <a:t> column.</a:t>
                </a:r>
              </a:p>
            </p:txBody>
          </p:sp>
        </mc:Choice>
      </mc:AlternateContent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mathematical translation of the intuitions behind PCA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Most popular intuition of PCA: how does it translate?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1270000">
                  <a:buNone/>
                </a:pPr>
                <a:r>
                  <a:rPr sz="2000"/>
                  <a:t>“PCA creates a linear combination of variables that maximizes variance.”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max</m:t>
                          </m:r>
                        </m:e>
                        <m:lim>
                          <m:r>
                            <m:rPr>
                              <m:sty m:val="p"/>
                            </m:rPr>
                            <m:t>∥</m:t>
                          </m:r>
                          <m:r>
                            <m:rPr>
                              <m:sty m:val="b"/>
                            </m:rPr>
                            <m:t>w</m:t>
                          </m:r>
                          <m:sSubSup>
                            <m:e>
                              <m:r>
                                <m:rPr>
                                  <m:sty m:val="p"/>
                                </m:rPr>
                                <m:t>∥</m:t>
                              </m:r>
                            </m:e>
                            <m:sub>
                              <m:r>
                                <m:t>2</m:t>
                              </m:r>
                            </m:sub>
                            <m:sup>
                              <m:r>
                                <m:t>2</m:t>
                              </m:r>
                            </m:sup>
                          </m:sSubSup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lim>
                      </m:limLow>
                      <m:r>
                        <m:rPr>
                          <m:nor/>
                          <m:sty m:val="p"/>
                        </m:rPr>
                        <m:t>var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rPr>
                              <m:sty m:val="b"/>
                            </m:rPr>
                            <m:t>X</m:t>
                          </m:r>
                          <m:r>
                            <m:rPr>
                              <m:sty m:val="b"/>
                            </m:rPr>
                            <m:t>w</m:t>
                          </m:r>
                        </m:e>
                      </m:d>
                    </m:oMath>
                  </m:oMathPara>
                </a14:m>
              </a:p>
              <a:p>
                <a:pPr lvl="0"/>
                <a:r>
                  <a:rPr/>
                  <a:t>Why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∥</m:t>
                    </m:r>
                    <m:r>
                      <m:rPr>
                        <m:sty m:val="b"/>
                      </m:rPr>
                      <m:t>w</m:t>
                    </m:r>
                    <m:sSub>
                      <m:e>
                        <m:r>
                          <m:rPr>
                            <m:sty m:val="p"/>
                          </m:rPr>
                          <m:t>∥</m:t>
                        </m:r>
                      </m:e>
                      <m:sub>
                        <m:r>
                          <m:t>2</m:t>
                        </m:r>
                      </m:sub>
                    </m:sSub>
                    <m:r>
                      <m:rPr>
                        <m:sty m:val="p"/>
                      </m:rPr>
                      <m:t>=</m:t>
                    </m:r>
                    <m:r>
                      <m:t>1</m:t>
                    </m:r>
                  </m:oMath>
                </a14:m>
                <a:r>
                  <a:rPr/>
                  <a:t>?</a:t>
                </a:r>
              </a:p>
              <a:p>
                <a:pPr lvl="0"/>
                <a:r>
                  <a:rPr/>
                  <a:t>Dirty trick: </a:t>
                </a:r>
                <a14:m>
                  <m:oMath xmlns:m="http://schemas.openxmlformats.org/officeDocument/2006/math">
                    <m:r>
                      <m:rPr>
                        <m:nor/>
                        <m:sty m:val="p"/>
                      </m:rPr>
                      <m:t>var</m:t>
                    </m:r>
                    <m:d>
                      <m:dPr>
                        <m:begChr m:val="("/>
                        <m:endChr m:val=")"/>
                        <m:sepChr m:val=""/>
                        <m:grow/>
                      </m:dPr>
                      <m:e>
                        <m:r>
                          <m:rPr>
                            <m:sty m:val="b"/>
                          </m:rPr>
                          <m:t>X</m:t>
                        </m:r>
                        <m:r>
                          <m:rPr>
                            <m:sty m:val="b"/>
                          </m:rPr>
                          <m:t>w</m:t>
                        </m:r>
                      </m:e>
                    </m:d>
                    <m:r>
                      <m:rPr>
                        <m:sty m:val="p"/>
                      </m:rPr>
                      <m:t>=</m:t>
                    </m:r>
                    <m:sSup>
                      <m:e>
                        <m:r>
                          <m:rPr>
                            <m:sty m:val="b"/>
                          </m:rPr>
                          <m:t>w</m:t>
                        </m:r>
                      </m:e>
                      <m:sup>
                        <m:r>
                          <m:rPr>
                            <m:sty m:val="p"/>
                          </m:rPr>
                          <m:t>⊤</m:t>
                        </m:r>
                      </m:sup>
                    </m:sSup>
                    <m:sSup>
                      <m:e>
                        <m:r>
                          <m:rPr>
                            <m:sty m:val="b"/>
                          </m:rPr>
                          <m:t>X</m:t>
                        </m:r>
                      </m:e>
                      <m:sup>
                        <m:r>
                          <m:rPr>
                            <m:sty m:val="p"/>
                          </m:rPr>
                          <m:t>⊤</m:t>
                        </m:r>
                      </m:sup>
                    </m:sSup>
                    <m:r>
                      <m:rPr>
                        <m:sty m:val="b"/>
                      </m:rPr>
                      <m:t>X</m:t>
                    </m:r>
                    <m:r>
                      <m:rPr>
                        <m:sty m:val="b"/>
                      </m:rPr>
                      <m:t>w</m:t>
                    </m:r>
                  </m:oMath>
                </a14:m>
              </a:p>
            </p:txBody>
          </p:sp>
        </mc:Choice>
      </mc:AlternateContent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Least “well-known” intuition of PCA: how does it translate?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1270000">
                  <a:buNone/>
                </a:pPr>
                <a:r>
                  <a:rPr sz="2000"/>
                  <a:t>“PCA creates a linear combination of variables that maximizes correlation.”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max</m:t>
                          </m:r>
                        </m:e>
                        <m:lim>
                          <m:r>
                            <m:rPr>
                              <m:sty m:val="b"/>
                            </m:rPr>
                            <m:t>w</m:t>
                          </m:r>
                        </m:lim>
                      </m:limLow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p</m:t>
                          </m:r>
                        </m:sup>
                        <m:e>
                          <m:r>
                            <m:rPr>
                              <m:nor/>
                              <m:sty m:val="p"/>
                            </m:rPr>
                            <m:t>cor</m:t>
                          </m:r>
                        </m:e>
                      </m:nary>
                      <m:sSup>
                        <m:e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r>
                                <m:rPr>
                                  <m:sty m:val="b"/>
                                </m:rPr>
                                <m:t>X</m:t>
                              </m:r>
                              <m:r>
                                <m:rPr>
                                  <m:sty m:val="b"/>
                                </m:rPr>
                                <m:t>w</m:t>
                              </m:r>
                              <m:r>
                                <m:rPr>
                                  <m:sty m:val="p"/>
                                </m:rPr>
                                <m:t>,</m:t>
                              </m:r>
                              <m:sSub>
                                <m:e>
                                  <m:r>
                                    <m:rPr>
                                      <m:sty m:val="b"/>
                                    </m:rPr>
                                    <m:t>X</m:t>
                                  </m:r>
                                </m:e>
                                <m:sub>
                                  <m:r>
                                    <m:t>j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m:t>2</m:t>
                          </m:r>
                        </m:sup>
                      </m:sSup>
                    </m:oMath>
                  </m:oMathPara>
                </a14:m>
              </a:p>
            </p:txBody>
          </p:sp>
        </mc:Choice>
      </mc:AlternateContent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Second least “well-known” intuition of PCA: how does it translate?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1270000">
                  <a:buNone/>
                </a:pPr>
                <a:r>
                  <a:rPr sz="2000"/>
                  <a:t>“PCA creates the best lower rank approximation of the covariance matrix.”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min</m:t>
                          </m:r>
                        </m:e>
                        <m:lim>
                          <m:r>
                            <m:rPr>
                              <m:sty m:val="p"/>
                            </m:rPr>
                            <m:t>∥</m:t>
                          </m:r>
                          <m:r>
                            <m:t>w</m:t>
                          </m:r>
                          <m:sSubSup>
                            <m:e>
                              <m:r>
                                <m:rPr>
                                  <m:sty m:val="p"/>
                                </m:rPr>
                                <m:t>∥</m:t>
                              </m:r>
                            </m:e>
                            <m:sub>
                              <m:r>
                                <m:t>2</m:t>
                              </m:r>
                            </m:sub>
                            <m:sup>
                              <m:r>
                                <m:t>2</m:t>
                              </m:r>
                            </m:sup>
                          </m:sSubSup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lim>
                      </m:limLow>
                      <m:sSubSup>
                        <m:e>
                          <m:d>
                            <m:dPr>
                              <m:begChr m:val="∥"/>
                              <m:endChr m:val="∥"/>
                              <m:sepChr m:val=""/>
                              <m:grow/>
                            </m:dPr>
                            <m:e>
                              <m:f>
                                <m:fPr>
                                  <m:type m:val="bar"/>
                                </m:fPr>
                                <m:num>
                                  <m:r>
                                    <m:t>1</m:t>
                                  </m:r>
                                </m:num>
                                <m:den>
                                  <m:r>
                                    <m:t>n</m:t>
                                  </m:r>
                                </m:den>
                              </m:f>
                              <m:sSup>
                                <m:e>
                                  <m:r>
                                    <m:rPr>
                                      <m:sty m:val="b"/>
                                    </m:rPr>
                                    <m:t>X</m:t>
                                  </m:r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m:t>⊤</m:t>
                                  </m:r>
                                </m:sup>
                              </m:sSup>
                              <m:r>
                                <m:rPr>
                                  <m:sty m:val="b"/>
                                </m:rPr>
                                <m:t>X</m:t>
                              </m:r>
                              <m:r>
                                <m:rPr>
                                  <m:sty m:val="p"/>
                                </m:rPr>
                                <m:t>−</m:t>
                              </m:r>
                              <m:r>
                                <m:t>λ</m:t>
                              </m:r>
                              <m:r>
                                <m:rPr>
                                  <m:sty m:val="b"/>
                                </m:rPr>
                                <m:t>w</m:t>
                              </m:r>
                              <m:sSup>
                                <m:e>
                                  <m:r>
                                    <m:rPr>
                                      <m:sty m:val="b"/>
                                    </m:rPr>
                                    <m:t>w</m:t>
                                  </m:r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m:t>⊤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m:t>F</m:t>
                          </m:r>
                        </m:sub>
                        <m:sup>
                          <m:r>
                            <m:t>2</m:t>
                          </m:r>
                        </m:sup>
                      </m:sSubSup>
                    </m:oMath>
                  </m:oMathPara>
                </a14:m>
              </a:p>
              <a:p>
                <a:pPr lvl="0"/>
                <a14:m>
                  <m:oMath xmlns:m="http://schemas.openxmlformats.org/officeDocument/2006/math">
                    <m:f>
                      <m:fPr>
                        <m:type m:val="bar"/>
                      </m:fPr>
                      <m:num>
                        <m:r>
                          <m:t>1</m:t>
                        </m:r>
                      </m:num>
                      <m:den>
                        <m:r>
                          <m:t>n</m:t>
                        </m:r>
                      </m:den>
                    </m:f>
                    <m:sSup>
                      <m:e>
                        <m:r>
                          <m:rPr>
                            <m:sty m:val="b"/>
                          </m:rPr>
                          <m:t>X</m:t>
                        </m:r>
                      </m:e>
                      <m:sup>
                        <m:r>
                          <m:rPr>
                            <m:sty m:val="p"/>
                          </m:rPr>
                          <m:t>⊤</m:t>
                        </m:r>
                      </m:sup>
                    </m:sSup>
                    <m:r>
                      <m:rPr>
                        <m:sty m:val="b"/>
                      </m:rPr>
                      <m:t>X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r>
                      <m:t>λ</m:t>
                    </m:r>
                  </m:oMath>
                </a14:m>
                <a:r>
                  <a:rPr/>
                  <a:t>: the [blank] of the covariance matrix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w</m:t>
                    </m:r>
                  </m:oMath>
                </a14:m>
                <a:r>
                  <a:rPr/>
                  <a:t>: the [blank] of the covariance matrix</a:t>
                </a:r>
              </a:p>
            </p:txBody>
          </p:sp>
        </mc:Choice>
      </mc:AlternateContent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little image</a:t>
            </a:r>
          </a:p>
        </p:txBody>
      </p:sp>
      <p:pic>
        <p:nvPicPr>
          <p:cNvPr descr="01_csvd_20240529_files/figure-pptx/rank1-covariance-ex-1.em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Rank-1 approximations</a:t>
            </a:r>
          </a:p>
        </p:txBody>
      </p:sp>
      <p:pic>
        <p:nvPicPr>
          <p:cNvPr descr="../data/anim1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Increasing rank approximations</a:t>
            </a:r>
          </a:p>
        </p:txBody>
      </p:sp>
      <p:pic>
        <p:nvPicPr>
          <p:cNvPr descr="../data/anim2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can do the same kind of magic with the data itself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1270000">
                  <a:buNone/>
                </a:pPr>
                <a:r>
                  <a:rPr sz="2000"/>
                  <a:t>Singular value decomposition can be used to approximate a rectangular matrix with a lower ranked matrix of the same dimension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min</m:t>
                          </m:r>
                        </m:e>
                        <m:lim>
                          <m:r>
                            <m:rPr>
                              <m:sty m:val="p"/>
                            </m:rPr>
                            <m:t>∥</m:t>
                          </m:r>
                          <m:r>
                            <m:rPr>
                              <m:sty m:val="b"/>
                            </m:rPr>
                            <m:t>u</m:t>
                          </m:r>
                          <m:sSubSup>
                            <m:e>
                              <m:r>
                                <m:rPr>
                                  <m:sty m:val="p"/>
                                </m:rPr>
                                <m:t>∥</m:t>
                              </m:r>
                            </m:e>
                            <m:sub>
                              <m:r>
                                <m:t>2</m:t>
                              </m:r>
                            </m:sub>
                            <m:sup>
                              <m:r>
                                <m:t>2</m:t>
                              </m:r>
                            </m:sup>
                          </m:sSubSup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rPr>
                              <m:sty m:val="p"/>
                            </m:rPr>
                            <m:t>∥</m:t>
                          </m:r>
                          <m:r>
                            <m:rPr>
                              <m:sty m:val="b"/>
                            </m:rPr>
                            <m:t>w</m:t>
                          </m:r>
                          <m:sSubSup>
                            <m:e>
                              <m:r>
                                <m:rPr>
                                  <m:sty m:val="p"/>
                                </m:rPr>
                                <m:t>∥</m:t>
                              </m:r>
                            </m:e>
                            <m:sub>
                              <m:r>
                                <m:t>2</m:t>
                              </m:r>
                            </m:sub>
                            <m:sup>
                              <m:r>
                                <m:t>2</m:t>
                              </m:r>
                            </m:sup>
                          </m:sSubSup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lim>
                      </m:limLow>
                      <m:sSubSup>
                        <m:e>
                          <m:d>
                            <m:dPr>
                              <m:begChr m:val="∥"/>
                              <m:endChr m:val="∥"/>
                              <m:sepChr m:val=""/>
                              <m:grow/>
                            </m:dPr>
                            <m:e>
                              <m:r>
                                <m:rPr>
                                  <m:sty m:val="b"/>
                                </m:rPr>
                                <m:t>X</m:t>
                              </m:r>
                              <m:r>
                                <m:rPr>
                                  <m:sty m:val="p"/>
                                </m:rPr>
                                <m:t>−</m:t>
                              </m:r>
                              <m:r>
                                <m:t>δ</m:t>
                              </m:r>
                              <m:r>
                                <m:rPr>
                                  <m:sty m:val="b"/>
                                </m:rPr>
                                <m:t>u</m:t>
                              </m:r>
                              <m:sSup>
                                <m:e>
                                  <m:r>
                                    <m:rPr>
                                      <m:sty m:val="b"/>
                                    </m:rPr>
                                    <m:t>w</m:t>
                                  </m:r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m:t>⊤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m:t>F</m:t>
                          </m:r>
                        </m:sub>
                        <m:sup>
                          <m:r>
                            <m:t>2</m:t>
                          </m:r>
                        </m:sup>
                      </m:sSubSup>
                    </m:oMath>
                  </m:oMathPara>
                </a14:m>
              </a:p>
              <a:p>
                <a:pPr lvl="0"/>
                <a14:m>
                  <m:oMath xmlns:m="http://schemas.openxmlformats.org/officeDocument/2006/math">
                    <m:r>
                      <m:t>δ</m:t>
                    </m:r>
                  </m:oMath>
                </a14:m>
                <a:r>
                  <a:rPr/>
                  <a:t>: singular value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u</m:t>
                    </m:r>
                  </m:oMath>
                </a14:m>
                <a:r>
                  <a:rPr/>
                  <a:t>: left singular vector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w</m:t>
                    </m:r>
                  </m:oMath>
                </a14:m>
                <a:r>
                  <a:rPr/>
                  <a:t>: right singular vector</a:t>
                </a:r>
              </a:p>
            </p:txBody>
          </p:sp>
        </mc:Choice>
      </mc:AlternateContent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Potato Chips Analysis</a:t>
            </a:r>
          </a:p>
        </p:txBody>
      </p:sp>
      <p:pic>
        <p:nvPicPr>
          <p:cNvPr descr="../img/potat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193800"/>
            <a:ext cx="4483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Cut the yummiest French fries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Rank 1 approximation</a:t>
            </a:r>
          </a:p>
        </p:txBody>
      </p:sp>
      <p:pic>
        <p:nvPicPr>
          <p:cNvPr descr="01_csvd_20240529_files/figure-pptx/svd%20rank%201-1.em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Rank-1 approximations</a:t>
            </a:r>
          </a:p>
        </p:txBody>
      </p:sp>
      <p:pic>
        <p:nvPicPr>
          <p:cNvPr descr="../data/anim3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Increasing rank approximations</a:t>
            </a:r>
          </a:p>
        </p:txBody>
      </p:sp>
      <p:pic>
        <p:nvPicPr>
          <p:cNvPr descr="../data/anim4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Constraining the SVD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LASSO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LASSO is a (relatively) recent technique originally intended for regression problems: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min</m:t>
                          </m:r>
                        </m:e>
                        <m:lim>
                          <m:r>
                            <m:rPr>
                              <m:sty m:val="b"/>
                            </m:rPr>
                            <m:t>β</m:t>
                          </m:r>
                        </m:lim>
                      </m:limLow>
                      <m:sSubSup>
                        <m:e>
                          <m:d>
                            <m:dPr>
                              <m:begChr m:val="∥"/>
                              <m:endChr m:val="∥"/>
                              <m:sepChr m:val=""/>
                              <m:grow/>
                            </m:dPr>
                            <m:e>
                              <m:r>
                                <m:rPr>
                                  <m:sty m:val="b"/>
                                </m:rPr>
                                <m:t>y</m:t>
                              </m:r>
                              <m:r>
                                <m:rPr>
                                  <m:sty m:val="p"/>
                                </m:rPr>
                                <m:t>−</m:t>
                              </m:r>
                              <m:r>
                                <m:rPr>
                                  <m:sty m:val="b"/>
                                </m:rPr>
                                <m:t>X</m:t>
                              </m:r>
                              <m:r>
                                <m:rPr>
                                  <m:sty m:val="b"/>
                                </m:rPr>
                                <m:t>β</m:t>
                              </m:r>
                            </m:e>
                          </m:d>
                        </m:e>
                        <m:sub>
                          <m:r>
                            <m:t>2</m:t>
                          </m:r>
                        </m:sub>
                        <m:sup>
                          <m:r>
                            <m:t>2</m:t>
                          </m:r>
                        </m:sup>
                      </m:sSubSup>
                      <m:r>
                        <m:rPr>
                          <m:nor/>
                          <m:sty m:val="p"/>
                        </m:rPr>
                        <m:t> such that </m:t>
                      </m:r>
                      <m:r>
                        <m:rPr>
                          <m:sty m:val="p"/>
                        </m:rPr>
                        <m:t>∥</m:t>
                      </m:r>
                      <m:r>
                        <m:rPr>
                          <m:sty m:val="b"/>
                        </m:rPr>
                        <m:t>β</m:t>
                      </m:r>
                      <m:sSub>
                        <m:e>
                          <m:r>
                            <m:rPr>
                              <m:sty m:val="p"/>
                            </m:rPr>
                            <m:t>∥</m:t>
                          </m:r>
                        </m:e>
                        <m:sub>
                          <m: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m:t>≤</m:t>
                      </m:r>
                      <m:r>
                        <m:t>r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or the dual form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min</m:t>
                          </m:r>
                        </m:e>
                        <m:lim>
                          <m:r>
                            <m:rPr>
                              <m:sty m:val="b"/>
                            </m:rPr>
                            <m:t>β</m:t>
                          </m:r>
                        </m:lim>
                      </m:limLow>
                      <m:sSubSup>
                        <m:e>
                          <m:d>
                            <m:dPr>
                              <m:begChr m:val="∥"/>
                              <m:endChr m:val="∥"/>
                              <m:sepChr m:val=""/>
                              <m:grow/>
                            </m:dPr>
                            <m:e>
                              <m:r>
                                <m:rPr>
                                  <m:sty m:val="b"/>
                                </m:rPr>
                                <m:t>y</m:t>
                              </m:r>
                              <m:r>
                                <m:rPr>
                                  <m:sty m:val="p"/>
                                </m:rPr>
                                <m:t>−</m:t>
                              </m:r>
                              <m:r>
                                <m:rPr>
                                  <m:sty m:val="b"/>
                                </m:rPr>
                                <m:t>X</m:t>
                              </m:r>
                              <m:r>
                                <m:rPr>
                                  <m:sty m:val="b"/>
                                </m:rPr>
                                <m:t>β</m:t>
                              </m:r>
                            </m:e>
                          </m:d>
                        </m:e>
                        <m:sub>
                          <m:r>
                            <m:t>2</m:t>
                          </m:r>
                        </m:sub>
                        <m:sup>
                          <m:r>
                            <m:t>2</m:t>
                          </m:r>
                        </m:sup>
                      </m:sSubSup>
                      <m:r>
                        <m:rPr>
                          <m:sty m:val="p"/>
                        </m:rPr>
                        <m:t>+</m:t>
                      </m:r>
                      <m:r>
                        <m:t>λ</m:t>
                      </m:r>
                      <m:r>
                        <m:rPr>
                          <m:sty m:val="p"/>
                        </m:rPr>
                        <m:t>∥</m:t>
                      </m:r>
                      <m:r>
                        <m:rPr>
                          <m:sty m:val="b"/>
                        </m:rPr>
                        <m:t>β</m:t>
                      </m:r>
                      <m:sSub>
                        <m:e>
                          <m:r>
                            <m:rPr>
                              <m:sty m:val="p"/>
                            </m:rPr>
                            <m:t>∥</m:t>
                          </m:r>
                        </m:e>
                        <m:sub>
                          <m:r>
                            <m:t>1</m:t>
                          </m:r>
                        </m:sub>
                      </m:sSub>
                    </m:oMath>
                  </m:oMathPara>
                </a14:m>
              </a:p>
              <a:p>
                <a:pPr lvl="0"/>
                <a:r>
                  <a:rPr/>
                  <a:t>the obtained weights are sparse (with zeros)</a:t>
                </a:r>
              </a:p>
              <a:p>
                <a:pPr lvl="0"/>
                <a:r>
                  <a:rPr/>
                  <a:t>the non-zeros coefficients correspond to important variables</a:t>
                </a:r>
              </a:p>
              <a:p>
                <a:pPr lvl="0"/>
                <a:r>
                  <a:rPr/>
                  <a:t>the result is biased</a:t>
                </a:r>
              </a:p>
              <a:p>
                <a:pPr lvl="0"/>
                <a:r>
                  <a:rPr/>
                  <a:t>selecting </a:t>
                </a:r>
                <a14:m>
                  <m:oMath xmlns:m="http://schemas.openxmlformats.org/officeDocument/2006/math">
                    <m:r>
                      <m:t>λ</m:t>
                    </m:r>
                  </m:oMath>
                </a14:m>
                <a:r>
                  <a:rPr/>
                  <a:t> is done through cross-validation</a:t>
                </a:r>
              </a:p>
            </p:txBody>
          </p:sp>
        </mc:Choice>
      </mc:AlternateContent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Optimization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m>
                        <m:mPr>
                          <m:baseJc m:val="center"/>
                          <m:plcHide m:val="on"/>
                          <m:mcs>
                            <m:mc>
                              <m:mcPr>
                                <m:mcJc m:val="right"/>
                                <m:count m:val="1"/>
                              </m:mcPr>
                            </m:mc>
                          </m:mcs>
                        </m:mPr>
                        <m:mr>
                          <m:e>
                            <m:d>
                              <m:dPr>
                                <m:begChr m:val="("/>
                                <m:endChr m:val=")"/>
                                <m:sepChr m:val=""/>
                                <m:grow/>
                              </m:dPr>
                              <m:e>
                                <m:sSub>
                                  <m:e>
                                    <m:r>
                                      <m:t>δ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m:t>ℓ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m:t>,</m:t>
                                </m:r>
                                <m:sSub>
                                  <m:e>
                                    <m:r>
                                      <m:rPr>
                                        <m:sty m:val="b"/>
                                      </m:rPr>
                                      <m:t>p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m:t>ℓ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m:t>,</m:t>
                                </m:r>
                                <m:sSub>
                                  <m:e>
                                    <m:r>
                                      <m:rPr>
                                        <m:sty m:val="b"/>
                                      </m:rPr>
                                      <m:t>q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m:t>ℓ</m:t>
                                    </m:r>
                                  </m:sub>
                                </m:sSub>
                              </m:e>
                            </m:d>
                            <m:r>
                              <m:rPr>
                                <m:sty m:val="p"/>
                              </m:rPr>
                              <m:t>=</m:t>
                            </m:r>
                            <m:r>
                              <m:rPr>
                                <m:sty m:val="p"/>
                              </m:rPr>
                              <m:t>arg</m:t>
                            </m:r>
                            <m:limLow>
                              <m:e>
                                <m:r>
                                  <m:rPr>
                                    <m:sty m:val="p"/>
                                  </m:rPr>
                                  <m:t>min</m:t>
                                </m:r>
                              </m:e>
                              <m:lim>
                                <m:r>
                                  <m:rPr>
                                    <m:sty m:val="b"/>
                                  </m:rPr>
                                  <m:t>β</m:t>
                                </m:r>
                              </m:lim>
                            </m:limLow>
                            <m:sSubSup>
                              <m:e>
                                <m:d>
                                  <m:dPr>
                                    <m:begChr m:val="∥"/>
                                    <m:endChr m:val="∥"/>
                                    <m:sepChr m:val=""/>
                                    <m:grow/>
                                  </m:dPr>
                                  <m:e>
                                    <m:r>
                                      <m:rPr>
                                        <m:sty m:val="b"/>
                                      </m:rPr>
                                      <m:t>X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m:t>−</m:t>
                                    </m:r>
                                    <m:r>
                                      <m:t>δ</m:t>
                                    </m:r>
                                    <m:sSup>
                                      <m:e>
                                        <m:r>
                                          <m:rPr>
                                            <m:sty m:val="b"/>
                                          </m:rPr>
                                          <m:t>p</m:t>
                                        </m:r>
                                      </m:e>
                                      <m:sup>
                                        <m:r>
                                          <m:rPr>
                                            <m:sty m:val="p"/>
                                          </m:rPr>
                                          <m:t>⊤</m:t>
                                        </m:r>
                                      </m:sup>
                                    </m:sSup>
                                    <m:r>
                                      <m:rPr>
                                        <m:sty m:val="b"/>
                                      </m:rPr>
                                      <m:t>q</m:t>
                                    </m:r>
                                  </m:e>
                                </m:d>
                              </m:e>
                              <m:sub>
                                <m:r>
                                  <m:t>2</m:t>
                                </m:r>
                              </m:sub>
                              <m:sup>
                                <m:r>
                                  <m:t>2</m:t>
                                </m:r>
                              </m:sup>
                            </m:sSubSup>
                          </m:e>
                        </m:mr>
                        <m:mr>
                          <m:e>
                            <m:r>
                              <m:rPr>
                                <m:nor/>
                                <m:sty m:val="p"/>
                              </m:rPr>
                              <m:t> such that </m:t>
                            </m:r>
                            <m:d>
                              <m:dPr>
                                <m:begChr m:val="{"/>
                                <m:endChr m:val=""/>
                                <m:sepChr m:val=""/>
                                <m:grow/>
                              </m:dPr>
                              <m:e>
                                <m:m>
                                  <m:mPr>
                                    <m:baseJc m:val="center"/>
                                    <m:plcHide m:val="on"/>
                                    <m:mcs>
                                      <m:mc>
                                        <m:mcPr>
                                          <m:mcJc m:val="left"/>
                                          <m:count m:val="1"/>
                                        </m:mcPr>
                                      </m:mc>
                                    </m:mcs>
                                  </m:mPr>
                                  <m:mr>
                                    <m:e>
                                      <m:sSup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p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m:rPr>
                                          <m:sty m:val="b"/>
                                        </m:rPr>
                                        <m:t>M</m:t>
                                      </m:r>
                                      <m:r>
                                        <m:rPr>
                                          <m:sty m:val="b"/>
                                        </m:rPr>
                                        <m:t>p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=</m:t>
                                      </m:r>
                                      <m:sSup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q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m:rPr>
                                          <m:sty m:val="b"/>
                                        </m:rPr>
                                        <m:t>W</m:t>
                                      </m:r>
                                      <m:r>
                                        <m:rPr>
                                          <m:sty m:val="b"/>
                                        </m:rPr>
                                        <m:t>q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=</m:t>
                                      </m:r>
                                      <m: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sSup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p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m:rPr>
                                          <m:sty m:val="b"/>
                                        </m:rPr>
                                        <m:t>M</m:t>
                                      </m:r>
                                      <m:sSub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p</m:t>
                                          </m:r>
                                        </m:e>
                                        <m:sub>
                                          <m:sSup>
                                            <m:e>
                                              <m:r>
                                                <m:rPr>
                                                  <m:sty m:val="b"/>
                                                </m:rPr>
                                                <m:t>ℓ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sty m:val="b"/>
                                                </m:rPr>
                                                <m:t>′</m:t>
                                              </m:r>
                                            </m:sup>
                                          </m:sSup>
                                        </m:sub>
                                      </m:sSub>
                                      <m:r>
                                        <m:rPr>
                                          <m:sty m:val="p"/>
                                        </m:rPr>
                                        <m:t>=</m:t>
                                      </m:r>
                                      <m:sSup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q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m:rPr>
                                          <m:sty m:val="b"/>
                                        </m:rPr>
                                        <m:t>W</m:t>
                                      </m:r>
                                      <m:sSub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q</m:t>
                                          </m:r>
                                        </m:e>
                                        <m:sub>
                                          <m:sSup>
                                            <m:e>
                                              <m:r>
                                                <m:rPr>
                                                  <m:sty m:val="b"/>
                                                </m:rPr>
                                                <m:t>ℓ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sty m:val="b"/>
                                                </m:rPr>
                                                <m:t>′</m:t>
                                              </m:r>
                                            </m:sup>
                                          </m:sSup>
                                        </m:sub>
                                      </m:sSub>
                                      <m:r>
                                        <m:rPr>
                                          <m:sty m:val="p"/>
                                        </m:rPr>
                                        <m:t>=</m:t>
                                      </m:r>
                                      <m:r>
                                        <m:t>0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,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∀</m:t>
                                      </m:r>
                                      <m:sSup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m:t>ℓ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m:rPr>
                                          <m:sty m:val="p"/>
                                        </m:rPr>
                                        <m:t>&lt;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ℓ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m:t>∥</m:t>
                                      </m:r>
                                      <m:r>
                                        <m:rPr>
                                          <m:sty m:val="b"/>
                                        </m:rPr>
                                        <m:t>p</m:t>
                                      </m:r>
                                      <m:sSub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m:t>∥</m:t>
                                          </m:r>
                                        </m:e>
                                        <m:sub>
                                          <m: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m:rPr>
                                          <m:sty m:val="p"/>
                                        </m:rPr>
                                        <m:t>≤</m:t>
                                      </m:r>
                                      <m:sSub>
                                        <m:e>
                                          <m:r>
                                            <m:t>s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b"/>
                                            </m:rPr>
                                            <m:t>p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m:t>,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m:t>ℓ</m:t>
                                          </m:r>
                                        </m:sub>
                                      </m:sSub>
                                      <m:r>
                                        <m:rPr>
                                          <m:nor/>
                                          <m:sty m:val="p"/>
                                        </m:rPr>
                                        <m:t> and 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∥</m:t>
                                      </m:r>
                                      <m:r>
                                        <m:rPr>
                                          <m:sty m:val="b"/>
                                        </m:rPr>
                                        <m:t>q</m:t>
                                      </m:r>
                                      <m:sSub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m:t>∥</m:t>
                                          </m:r>
                                        </m:e>
                                        <m:sub>
                                          <m: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m:rPr>
                                          <m:sty m:val="p"/>
                                        </m:rPr>
                                        <m:t>≤</m:t>
                                      </m:r>
                                      <m:sSub>
                                        <m:e>
                                          <m:r>
                                            <m:t>s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b"/>
                                            </m:rPr>
                                            <m:t>q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m:t>,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m:t>ℓ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d>
                          </m:e>
                        </m:mr>
                      </m:m>
                    </m:oMath>
                  </m:oMathPara>
                </a14:m>
              </a:p>
            </p:txBody>
          </p:sp>
        </mc:Choice>
      </mc:AlternateContent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Whale versus krill: this is you (credit: Allison Horst)</a:t>
            </a:r>
          </a:p>
        </p:txBody>
      </p:sp>
      <p:pic>
        <p:nvPicPr>
          <p:cNvPr descr="../img/WideMouthShark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14600" y="1193800"/>
            <a:ext cx="4114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Eat the most krill (put on your 3D glasses)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 </a:t>
            </a:r>
            <a:r>
              <a:rPr>
                <a:hlinkClick r:id="rId2"/>
              </a:rPr>
              <a:t>Artwork by @allison_horst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Whale versus krill: this is your data (credit: Allison Horst)</a:t>
            </a:r>
          </a:p>
        </p:txBody>
      </p:sp>
      <p:pic>
        <p:nvPicPr>
          <p:cNvPr descr="../img/WideMouthShark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14600" y="1193800"/>
            <a:ext cx="4114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Eat the most krill (put on your 3D glasses)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 </a:t>
            </a:r>
            <a:r>
              <a:rPr>
                <a:hlinkClick r:id="rId2"/>
              </a:rPr>
              <a:t>Artwork by @allison_horst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tri-force of PCA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Beautiful 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Screeplot, versus individual map, versus circle of correlation. With the associated theoretical concepts: inertia (multivariate variance), distance between individuals, and angles between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Singular Value Decomposition</dc:title>
  <dc:creator>Vincent Guillemot</dc:creator>
  <cp:keywords/>
  <dcterms:created xsi:type="dcterms:W3CDTF">2024-05-29T11:19:04Z</dcterms:created>
  <dcterms:modified xsi:type="dcterms:W3CDTF">2024-05-29T11:19:04Z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>powerpoint_presentation</vt:lpwstr>
  </property>
</Properties>
</file>